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552" y="72"/>
      </p:cViewPr>
      <p:guideLst>
        <p:guide orient="horz" pos="1620"/>
        <p:guide orient="horz" pos="214"/>
        <p:guide orient="horz" pos="3026"/>
        <p:guide pos="249"/>
        <p:guide pos="55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1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9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11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24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7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9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648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56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60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7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46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3D94F-B813-4036-BD4A-60B2C1306B26}" type="datetimeFigureOut">
              <a:rPr lang="ru-RU" smtClean="0"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B2C15-04A5-4634-AFBF-553E6EBDC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25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4.png"/><Relationship Id="rId4" Type="http://schemas.openxmlformats.org/officeDocument/2006/relationships/image" Target="../media/image77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jpeg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404" y="334110"/>
            <a:ext cx="84971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Электромагнитная  </a:t>
            </a:r>
            <a:r>
              <a:rPr lang="ru-RU" sz="5000" b="1" dirty="0" smtClean="0">
                <a:solidFill>
                  <a:schemeClr val="tx2"/>
                </a:solidFill>
              </a:rPr>
              <a:t>индукция.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Опыты  </a:t>
            </a:r>
            <a:r>
              <a:rPr lang="ru-RU" sz="5000" b="1" dirty="0">
                <a:solidFill>
                  <a:schemeClr val="tx2"/>
                </a:solidFill>
              </a:rPr>
              <a:t>Фарадея</a:t>
            </a:r>
            <a:endParaRPr lang="ru-RU" sz="5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1999" y="2571750"/>
            <a:ext cx="4176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Науку часто смешивают со знанием. Это глубокое недоразумение. Наука есть не только знание, но и </a:t>
            </a:r>
            <a:r>
              <a:rPr lang="ru-RU" sz="2000" dirty="0" smtClean="0"/>
              <a:t>сознание, </a:t>
            </a:r>
            <a:r>
              <a:rPr lang="ru-RU" sz="2000" dirty="0"/>
              <a:t>т.е. умение пользоваться знанием.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62336" y="4181999"/>
            <a:ext cx="3276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Василий Осипович Ключевский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02941"/>
            <a:ext cx="2880320" cy="270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42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802936" y="579490"/>
            <a:ext cx="1974798" cy="1974798"/>
            <a:chOff x="3369728" y="740760"/>
            <a:chExt cx="1831076" cy="1831076"/>
          </a:xfrm>
        </p:grpSpPr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1453461"/>
              <a:ext cx="440519" cy="438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Овал 48"/>
            <p:cNvSpPr/>
            <p:nvPr/>
          </p:nvSpPr>
          <p:spPr>
            <a:xfrm>
              <a:off x="3811220" y="1182253"/>
              <a:ext cx="948094" cy="948094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604129" y="972223"/>
              <a:ext cx="1368151" cy="136815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3369728" y="740760"/>
              <a:ext cx="1831076" cy="183107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2" name="Прямая со стрелкой 51"/>
          <p:cNvCxnSpPr>
            <a:stCxn id="49" idx="0"/>
          </p:cNvCxnSpPr>
          <p:nvPr/>
        </p:nvCxnSpPr>
        <p:spPr>
          <a:xfrm>
            <a:off x="1790336" y="1055636"/>
            <a:ext cx="740937" cy="0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740972" y="568430"/>
            <a:ext cx="786864" cy="0"/>
          </a:xfrm>
          <a:prstGeom prst="straightConnector1">
            <a:avLst/>
          </a:prstGeom>
          <a:ln w="19050">
            <a:solidFill>
              <a:srgbClr val="00B0F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50" idx="2"/>
          </p:cNvCxnSpPr>
          <p:nvPr/>
        </p:nvCxnSpPr>
        <p:spPr>
          <a:xfrm flipV="1">
            <a:off x="1055735" y="619621"/>
            <a:ext cx="11485" cy="947269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0" idx="4"/>
          </p:cNvCxnSpPr>
          <p:nvPr/>
        </p:nvCxnSpPr>
        <p:spPr>
          <a:xfrm flipH="1">
            <a:off x="929236" y="2304659"/>
            <a:ext cx="864268" cy="0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2123150" y="721698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150" y="721698"/>
                <a:ext cx="499763" cy="33393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277955" y="245552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955" y="245552"/>
                <a:ext cx="401071" cy="3339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7457" y="2137690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57" y="2137690"/>
                <a:ext cx="499763" cy="3339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08393" y="579490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93" y="579490"/>
                <a:ext cx="499763" cy="3339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Прямоугольник 63"/>
          <p:cNvSpPr/>
          <p:nvPr/>
        </p:nvSpPr>
        <p:spPr>
          <a:xfrm>
            <a:off x="4562078" y="215186"/>
            <a:ext cx="417671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Магнитная индукция</a:t>
            </a:r>
            <a:r>
              <a:rPr lang="ru-RU" sz="2000" dirty="0"/>
              <a:t> </a:t>
            </a:r>
            <a:r>
              <a:rPr lang="ru-RU" dirty="0"/>
              <a:t>— это векторная физическая величина, являющаяся </a:t>
            </a:r>
            <a:r>
              <a:rPr lang="ru-RU" dirty="0" err="1" smtClean="0"/>
              <a:t>сило</a:t>
            </a:r>
            <a:r>
              <a:rPr lang="ru-RU" dirty="0" smtClean="0"/>
              <a:t>-вой </a:t>
            </a:r>
            <a:r>
              <a:rPr lang="ru-RU" dirty="0"/>
              <a:t>характеристикой магнитного поля, численно равная отношению модуля </a:t>
            </a:r>
            <a:r>
              <a:rPr lang="ru-RU" dirty="0" smtClean="0"/>
              <a:t>си-</a:t>
            </a:r>
            <a:r>
              <a:rPr lang="ru-RU" dirty="0" err="1" smtClean="0"/>
              <a:t>лы</a:t>
            </a:r>
            <a:r>
              <a:rPr lang="ru-RU" dirty="0"/>
              <a:t>, с которой магнитное поле действует на расположенный перпендикулярно магнитным линиям проводник с током, к силе тока в проводнике и его </a:t>
            </a:r>
            <a:r>
              <a:rPr lang="ru-RU" dirty="0" smtClean="0"/>
              <a:t>длине.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131840" y="389481"/>
                <a:ext cx="1088568" cy="879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𝐼𝑙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389481"/>
                <a:ext cx="1088568" cy="8792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Скругленный прямоугольник 71"/>
          <p:cNvSpPr/>
          <p:nvPr/>
        </p:nvSpPr>
        <p:spPr>
          <a:xfrm>
            <a:off x="3131840" y="412520"/>
            <a:ext cx="1088568" cy="87697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972918" y="1953024"/>
                <a:ext cx="14064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Тл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918" y="1953024"/>
                <a:ext cx="1406411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Скругленный прямоугольник 73"/>
          <p:cNvSpPr/>
          <p:nvPr/>
        </p:nvSpPr>
        <p:spPr>
          <a:xfrm>
            <a:off x="2972918" y="1953024"/>
            <a:ext cx="1406411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553385" y="2680676"/>
            <a:ext cx="418540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Магнитный поток</a:t>
            </a:r>
            <a:r>
              <a:rPr lang="ru-RU" dirty="0"/>
              <a:t> </a:t>
            </a:r>
            <a:r>
              <a:rPr lang="ru-RU" dirty="0" smtClean="0"/>
              <a:t>— </a:t>
            </a:r>
            <a:r>
              <a:rPr lang="ru-RU" dirty="0"/>
              <a:t>это скалярная физическая величина, численно равная произведению модуля магнитной индукции на площадь поверхности, ограниченной контуром, и на косинус угла между нормалью к поверхности и магнитной </a:t>
            </a:r>
            <a:r>
              <a:rPr lang="ru-RU" dirty="0" smtClean="0"/>
              <a:t>индукцией.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57" y="2676087"/>
            <a:ext cx="2848428" cy="229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067121" y="4393873"/>
                <a:ext cx="1463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Ф=</m:t>
                      </m:r>
                      <m:r>
                        <a:rPr lang="en-US" b="0" i="1" smtClean="0">
                          <a:latin typeface="Cambria Math"/>
                        </a:rPr>
                        <m:t>𝐵𝑆𝑐𝑜𝑠𝑎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121" y="4393873"/>
                <a:ext cx="146309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Скругленный прямоугольник 22"/>
          <p:cNvSpPr/>
          <p:nvPr/>
        </p:nvSpPr>
        <p:spPr>
          <a:xfrm>
            <a:off x="3095461" y="4378484"/>
            <a:ext cx="1406411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9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4" grpId="0"/>
      <p:bldP spid="71" grpId="0"/>
      <p:bldP spid="72" grpId="0" animBg="1"/>
      <p:bldP spid="73" grpId="0"/>
      <p:bldP spid="74" grpId="0" animBg="1"/>
      <p:bldP spid="75" grpId="0"/>
      <p:bldP spid="2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4174584"/>
            <a:ext cx="30735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Майкл Фарад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й 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22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09.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1791 — 25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08.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1867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480084" y="0"/>
            <a:ext cx="4536504" cy="2905330"/>
            <a:chOff x="4390660" y="1950408"/>
            <a:chExt cx="4645836" cy="290533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49" r="2409"/>
            <a:stretch/>
          </p:blipFill>
          <p:spPr>
            <a:xfrm>
              <a:off x="4390660" y="1950408"/>
              <a:ext cx="4645836" cy="290533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21394806">
              <a:off x="6598423" y="2508959"/>
              <a:ext cx="19021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Превратить магнетизм в </a:t>
              </a:r>
              <a:r>
                <a:rPr lang="ru-RU" sz="2000" dirty="0" smtClean="0"/>
                <a:t>электричество!</a:t>
              </a:r>
              <a:endParaRPr lang="ru-RU" sz="2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 rot="21181813">
                <a:off x="7828154" y="1498815"/>
                <a:ext cx="77938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1820 г.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81813">
                <a:off x="7828154" y="1498815"/>
                <a:ext cx="779380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://ya-hochupozdravit.narod.ru/md/9/22album/swf/faradei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3603" y="399490"/>
            <a:ext cx="3428977" cy="3670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98228"/>
            <a:ext cx="1584176" cy="2190105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6316802" y="2905330"/>
            <a:ext cx="2205116" cy="1034572"/>
          </a:xfrm>
          <a:prstGeom prst="cloudCallout">
            <a:avLst>
              <a:gd name="adj1" fmla="val -69575"/>
              <a:gd name="adj2" fmla="val 2661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743110" y="3068673"/>
            <a:ext cx="1408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 разве так можно???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9572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339725"/>
            <a:ext cx="41240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 августа 1831 год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Nerd, Ученый, Химик, Физик, Очки, Счастливы, Улыб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42999"/>
            <a:ext cx="3573971" cy="386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4572249" y="1365292"/>
            <a:ext cx="4176464" cy="2070554"/>
          </a:xfrm>
          <a:prstGeom prst="cloudCallout">
            <a:avLst>
              <a:gd name="adj1" fmla="val -85902"/>
              <a:gd name="adj2" fmla="val 4058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48943" y="1738849"/>
            <a:ext cx="34230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cap="all" dirty="0"/>
              <a:t>только меняющееся со временем магнитное поле может породить электричес­кий </a:t>
            </a:r>
            <a:r>
              <a:rPr lang="ru-RU" sz="2000" cap="all" dirty="0" smtClean="0"/>
              <a:t>ток!!!</a:t>
            </a:r>
            <a:endParaRPr lang="ru-RU" sz="2000" cap="all" dirty="0"/>
          </a:p>
        </p:txBody>
      </p:sp>
    </p:spTree>
    <p:extLst>
      <p:ext uri="{BB962C8B-B14F-4D97-AF65-F5344CB8AC3E}">
        <p14:creationId xmlns:p14="http://schemas.microsoft.com/office/powerpoint/2010/main" val="269674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3580"/>
            <a:ext cx="2376264" cy="209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9958"/>
            <a:ext cx="2664296" cy="228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76" y="2556066"/>
            <a:ext cx="31527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19213"/>
            <a:ext cx="2592288" cy="229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07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0" y="232652"/>
            <a:ext cx="2940389" cy="219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5936"/>
            <a:ext cx="3028404" cy="224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13" y="2620966"/>
            <a:ext cx="3155489" cy="234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09" y="2768002"/>
            <a:ext cx="2940389" cy="219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71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5" y="401698"/>
            <a:ext cx="4103110" cy="193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42" y="401698"/>
            <a:ext cx="4003091" cy="194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8" y="2859782"/>
            <a:ext cx="4026504" cy="184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26" y="2798128"/>
            <a:ext cx="4175305" cy="196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66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8" y="339725"/>
            <a:ext cx="8353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Не </a:t>
            </a:r>
            <a:r>
              <a:rPr lang="ru-RU" sz="2400" dirty="0">
                <a:solidFill>
                  <a:schemeClr val="tx2"/>
                </a:solidFill>
              </a:rPr>
              <a:t>при всяком движе­нии магнита (или катушки) воз­никает электрический ток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6"/>
          <a:stretch/>
        </p:blipFill>
        <p:spPr bwMode="auto">
          <a:xfrm>
            <a:off x="1727684" y="1259382"/>
            <a:ext cx="5688632" cy="357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Куб 3"/>
          <p:cNvSpPr/>
          <p:nvPr/>
        </p:nvSpPr>
        <p:spPr>
          <a:xfrm>
            <a:off x="2851682" y="1579169"/>
            <a:ext cx="432048" cy="1152128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8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256253"/>
            <a:ext cx="41767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Явление возникновения тока в замкнутом контуре при изменении магнитного потока, пронизывающего контур, называется </a:t>
            </a:r>
            <a:r>
              <a:rPr lang="ru-RU" sz="2400" dirty="0" smtClean="0">
                <a:solidFill>
                  <a:srgbClr val="C00000"/>
                </a:solidFill>
              </a:rPr>
              <a:t>явлением электромагнитной </a:t>
            </a:r>
            <a:r>
              <a:rPr lang="ru-RU" sz="2400" dirty="0" smtClean="0">
                <a:solidFill>
                  <a:srgbClr val="C00000"/>
                </a:solidFill>
              </a:rPr>
              <a:t>индукции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556025" y="2715766"/>
            <a:ext cx="4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Полученный таким способом ток называется </a:t>
            </a:r>
            <a:r>
              <a:rPr lang="ru-RU" sz="2400" dirty="0">
                <a:solidFill>
                  <a:schemeClr val="tx2"/>
                </a:solidFill>
              </a:rPr>
              <a:t>индукционным током</a:t>
            </a:r>
            <a:r>
              <a:rPr lang="ru-RU" sz="2400" dirty="0"/>
              <a:t> (от латинского «наведенный»).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2845" y="2753227"/>
            <a:ext cx="2012747" cy="22391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33" y="333689"/>
            <a:ext cx="3187370" cy="238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72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267494"/>
            <a:ext cx="4176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Значение </a:t>
            </a:r>
            <a:r>
              <a:rPr lang="ru-RU" sz="2000" dirty="0">
                <a:solidFill>
                  <a:srgbClr val="C00000"/>
                </a:solidFill>
              </a:rPr>
              <a:t>индукционного тока не зависит от причины изменения магнитного потока: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1283157"/>
            <a:ext cx="41767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изменяется ли площадь, </a:t>
            </a:r>
            <a:r>
              <a:rPr lang="ru-RU" sz="2000" dirty="0" smtClean="0"/>
              <a:t>ограниченная контуром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1999" y="1991043"/>
            <a:ext cx="41767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или его ориентация в пространстве</a:t>
            </a:r>
            <a:r>
              <a:rPr lang="ru-RU" sz="2000" dirty="0" smtClean="0"/>
              <a:t>,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60782" y="2391153"/>
            <a:ext cx="4176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изме­няется ли индукция магнитного поля при перемещении его </a:t>
            </a:r>
            <a:r>
              <a:rPr lang="ru-RU" sz="2000" dirty="0" smtClean="0"/>
              <a:t>источников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1999" y="3406816"/>
            <a:ext cx="3469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или за счет изменения среды.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288" y="3972778"/>
            <a:ext cx="8359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Существенное значение имеет лишь скорость изменения магнитного </a:t>
            </a:r>
            <a:r>
              <a:rPr lang="ru-RU" sz="2400" dirty="0" smtClean="0">
                <a:solidFill>
                  <a:schemeClr val="tx2"/>
                </a:solidFill>
              </a:rPr>
              <a:t>потока!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05" y="595908"/>
            <a:ext cx="4133463" cy="306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0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ichnosti.net/photos/2761/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5806"/>
            <a:ext cx="1944216" cy="249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upload.wikimedia.org/wikipedia/commons/thumb/1/1a/Moritz_Hermann_von_Jacobi_1856.jpg/200px-Moritz_Hermann_von_Jacobi_18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03801" y="100679"/>
            <a:ext cx="1728192" cy="235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cross-kpk.ru/IMS/files/%D0%9E%D1%81%D0%BD%D0%BE%D0%B2%D1%8B%20%D1%82%D0%B5%D1%85%D0%BD%D0%BE%D0%BB%D0%BE%D0%B3%D0%B8%D0%B9%20%D1%81%D0%BE%D0%B2%D1%80%D0%B5%D0%BC%D0%B5%D0%BD%D0%BD%D0%BE%D0%B3%D0%BE%20%D0%BF%D1%80%D0%BE%D0%B8%D0%B7%D0%B2%D0%BE%D0%B4%D1%81%D1%82%D0%B2%D0%B0/%D0%9E%D1%81%D0%BD%D0%BE%D0%B2%D1%8B%20%D1%82%D0%B5%D1%85%D0%BD%D0%BE%D0%BB%D0%BE%D0%B3%D0%B8%D0%B9%20%D1%81%D0%BE%D0%B2%D1%80%D0%B5%D0%BC%D0%B5%D0%BD%D0%BD%D0%BE%D0%B3%D0%BE%20%D0%BF%D1%80%D0%BE%D0%B8%D0%B7%D0%B2%D0%BE%D0%B4%D1%81%D1%82%D0%B2%D0%B0/ris/%D0%BF%D1%80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b="20500"/>
          <a:stretch/>
        </p:blipFill>
        <p:spPr bwMode="auto">
          <a:xfrm>
            <a:off x="3080497" y="987574"/>
            <a:ext cx="302185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aina.aib.ru/images/biography/dolivo-dobrovolskij-mihail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60650"/>
            <a:ext cx="15811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13326" y="2551891"/>
            <a:ext cx="1607840" cy="221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54463" y="204591"/>
            <a:ext cx="4176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Явление возникновения тока в замкнутом контуре при изменении магнитного потока, пронизывающего контур, называется </a:t>
            </a:r>
            <a:r>
              <a:rPr lang="ru-RU" dirty="0" smtClean="0">
                <a:solidFill>
                  <a:srgbClr val="C00000"/>
                </a:solidFill>
              </a:rPr>
              <a:t>явлением электромагнитной индукции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665510"/>
            <a:ext cx="4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Полученный таким способом ток называется </a:t>
            </a:r>
            <a:r>
              <a:rPr lang="ru-RU" dirty="0">
                <a:solidFill>
                  <a:schemeClr val="tx2"/>
                </a:solidFill>
              </a:rPr>
              <a:t>индукционным током</a:t>
            </a:r>
            <a:r>
              <a:rPr lang="ru-RU" dirty="0"/>
              <a:t> (от латинского «наведенный»).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0769" y="2832030"/>
            <a:ext cx="4159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Значение индукционного тока не зависит от причины изменения магнитного </a:t>
            </a:r>
            <a:r>
              <a:rPr lang="ru-RU" dirty="0" smtClean="0"/>
              <a:t>потока.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795886"/>
            <a:ext cx="4176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Существенное значение имеет лишь скорость изменения магнитного </a:t>
            </a:r>
            <a:r>
              <a:rPr lang="ru-RU" dirty="0" smtClean="0">
                <a:solidFill>
                  <a:schemeClr val="tx2"/>
                </a:solidFill>
              </a:rPr>
              <a:t>потока.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55112"/>
            <a:ext cx="2864562" cy="2125547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31902"/>
            <a:ext cx="3187370" cy="238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53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327</Words>
  <Application>Microsoft Office PowerPoint</Application>
  <PresentationFormat>Экран (16:9)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</cp:revision>
  <dcterms:created xsi:type="dcterms:W3CDTF">2013-12-19T09:39:15Z</dcterms:created>
  <dcterms:modified xsi:type="dcterms:W3CDTF">2013-12-28T10:14:38Z</dcterms:modified>
</cp:coreProperties>
</file>